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5" r:id="rId5"/>
  </p:sldIdLst>
  <p:sldSz cx="12192000" cy="6858000"/>
  <p:notesSz cx="6858000" cy="9144000"/>
  <p:defaultTextStyle>
    <a:defPPr>
      <a:defRPr lang="en-AU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1E1106-FDFC-38CB-6F20-A4F58FE79F63}" name="Janice Williams" initials="JW" userId="S::janice.williams@energysafe.vic.gov.au::a7ddabb6-e8a9-4700-ac25-4747847529b0" providerId="AD"/>
  <p188:author id="{3ADDA727-06FD-20E9-C7EE-D7B63E53C2B5}" name="Ezekiel Ah Dar" initials="ED" userId="S::ezekiel.ahdar@energysafe.vic.gov.au::591d2c78-144b-4d6a-8731-9e69da07411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0032"/>
    <a:srgbClr val="201547"/>
    <a:srgbClr val="007B4B"/>
    <a:srgbClr val="DA372E"/>
    <a:srgbClr val="008950"/>
    <a:srgbClr val="808080"/>
    <a:srgbClr val="000000"/>
    <a:srgbClr val="5A8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3091C2-54BE-4D73-993C-529F6686CE8F}" v="2" dt="2025-02-12T06:27:11.5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73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ice Williams" userId="a7ddabb6-e8a9-4700-ac25-4747847529b0" providerId="ADAL" clId="{A13091C2-54BE-4D73-993C-529F6686CE8F}"/>
    <pc:docChg chg="modSld">
      <pc:chgData name="Janice Williams" userId="a7ddabb6-e8a9-4700-ac25-4747847529b0" providerId="ADAL" clId="{A13091C2-54BE-4D73-993C-529F6686CE8F}" dt="2025-02-12T06:27:32.143" v="6" actId="1076"/>
      <pc:docMkLst>
        <pc:docMk/>
      </pc:docMkLst>
      <pc:sldChg chg="addSp modSp mod">
        <pc:chgData name="Janice Williams" userId="a7ddabb6-e8a9-4700-ac25-4747847529b0" providerId="ADAL" clId="{A13091C2-54BE-4D73-993C-529F6686CE8F}" dt="2025-02-12T06:27:32.143" v="6" actId="1076"/>
        <pc:sldMkLst>
          <pc:docMk/>
          <pc:sldMk cId="3121801842" sldId="285"/>
        </pc:sldMkLst>
        <pc:spChg chg="add mod">
          <ac:chgData name="Janice Williams" userId="a7ddabb6-e8a9-4700-ac25-4747847529b0" providerId="ADAL" clId="{A13091C2-54BE-4D73-993C-529F6686CE8F}" dt="2025-02-12T06:27:32.143" v="6" actId="1076"/>
          <ac:spMkLst>
            <pc:docMk/>
            <pc:sldMk cId="3121801842" sldId="285"/>
            <ac:spMk id="12" creationId="{05263837-76EF-7A0A-686F-3DC2BCD20FA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9A0E51D-FDFE-4B02-8741-8D014BC99AC0}" type="datetimeFigureOut">
              <a:rPr lang="en-AU"/>
              <a:pPr>
                <a:defRPr/>
              </a:pPr>
              <a:t>12/02/2025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2056D-01C9-4724-AE91-2E4E1E79039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86862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1893071"/>
            <a:ext cx="9259654" cy="1288340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99" y="3420966"/>
            <a:ext cx="9259655" cy="1317555"/>
          </a:xfrm>
        </p:spPr>
        <p:txBody>
          <a:bodyPr>
            <a:noAutofit/>
          </a:bodyPr>
          <a:lstStyle>
            <a:lvl1pPr marL="0" indent="0" algn="l">
              <a:buNone/>
              <a:defRPr sz="2200" b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728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10000"/>
              </a:lnSpc>
              <a:defRPr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01" y="1619251"/>
            <a:ext cx="11160000" cy="4854797"/>
          </a:xfrm>
        </p:spPr>
        <p:txBody>
          <a:bodyPr/>
          <a:lstStyle>
            <a:lvl1pPr marL="0" indent="0">
              <a:lnSpc>
                <a:spcPct val="110000"/>
              </a:lnSpc>
              <a:defRPr baseline="0"/>
            </a:lvl1pPr>
            <a:lvl2pPr marL="0" indent="0">
              <a:lnSpc>
                <a:spcPct val="110000"/>
              </a:lnSpc>
              <a:defRPr/>
            </a:lvl2pPr>
            <a:lvl3pPr marL="252000" indent="-252000">
              <a:lnSpc>
                <a:spcPct val="110000"/>
              </a:lnSpc>
              <a:defRPr/>
            </a:lvl3pPr>
            <a:lvl4pPr marL="504000" indent="-252000"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Energy Safe Victoria - Organisational functions by division chart 2025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7856" y="6480175"/>
            <a:ext cx="719667" cy="374650"/>
          </a:xfrm>
        </p:spPr>
        <p:txBody>
          <a:bodyPr/>
          <a:lstStyle>
            <a:lvl1pPr>
              <a:defRPr/>
            </a:lvl1pPr>
          </a:lstStyle>
          <a:p>
            <a:fld id="{02BDD8AC-466A-4453-815E-FF4E94CF37D3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8479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9713941-4541-4C94-1E02-403D919ECC31}"/>
              </a:ext>
            </a:extLst>
          </p:cNvPr>
          <p:cNvSpPr/>
          <p:nvPr userDrawn="1"/>
        </p:nvSpPr>
        <p:spPr>
          <a:xfrm>
            <a:off x="0" y="0"/>
            <a:ext cx="12192000" cy="15505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8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69875"/>
            <a:ext cx="10080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000" y="1619251"/>
            <a:ext cx="11160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8159751" y="6480175"/>
            <a:ext cx="2400300" cy="3746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40000" y="6480175"/>
            <a:ext cx="7200900" cy="3746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Energy Safe Victoria - Organisational functions by division chart 2025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978902" y="6486525"/>
            <a:ext cx="719667" cy="37465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95959"/>
                </a:solidFill>
              </a:defRPr>
            </a:lvl1pPr>
          </a:lstStyle>
          <a:p>
            <a:fld id="{9DBD8639-3D1D-4F11-AFA5-815CBE23816E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</p:sldLayoutIdLst>
  <p:hf sldNum="0"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b="1" kern="1200">
          <a:solidFill>
            <a:schemeClr val="accent2"/>
          </a:solidFill>
          <a:latin typeface="+mn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1FB7C6-2395-AA76-56CB-523FDBB9E793}"/>
              </a:ext>
            </a:extLst>
          </p:cNvPr>
          <p:cNvSpPr/>
          <p:nvPr/>
        </p:nvSpPr>
        <p:spPr>
          <a:xfrm>
            <a:off x="4741334" y="1655826"/>
            <a:ext cx="2709333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/>
              <a:t>Energy Safe Victoria</a:t>
            </a:r>
          </a:p>
          <a:p>
            <a:pPr algn="ctr"/>
            <a:r>
              <a:rPr lang="en-US" sz="1200" kern="0" dirty="0"/>
              <a:t>Chief executive officer</a:t>
            </a:r>
            <a:endParaRPr lang="en-AU" sz="1200" b="1" kern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FEA036-F81E-DB12-78F6-F55F6C05B7F7}"/>
              </a:ext>
            </a:extLst>
          </p:cNvPr>
          <p:cNvSpPr/>
          <p:nvPr/>
        </p:nvSpPr>
        <p:spPr>
          <a:xfrm>
            <a:off x="2560567" y="2368378"/>
            <a:ext cx="2268000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Customer and people </a:t>
            </a:r>
          </a:p>
          <a:p>
            <a:pPr algn="ctr"/>
            <a:r>
              <a:rPr lang="en-US" sz="1200" kern="0" dirty="0"/>
              <a:t>experience</a:t>
            </a:r>
            <a:endParaRPr lang="en-AU" sz="1200" b="1" kern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E25CD-3516-BA0D-EC23-CF1B0503C782}"/>
              </a:ext>
            </a:extLst>
          </p:cNvPr>
          <p:cNvSpPr/>
          <p:nvPr/>
        </p:nvSpPr>
        <p:spPr>
          <a:xfrm>
            <a:off x="4929882" y="2368378"/>
            <a:ext cx="2295221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Legal, governance </a:t>
            </a:r>
          </a:p>
          <a:p>
            <a:pPr algn="ctr"/>
            <a:r>
              <a:rPr lang="en-US" sz="1200" kern="0" dirty="0"/>
              <a:t>and regulatory policy</a:t>
            </a:r>
            <a:endParaRPr lang="en-AU" sz="1200" b="1" kern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600233-A789-F4E8-6DC6-57653A7217F7}"/>
              </a:ext>
            </a:extLst>
          </p:cNvPr>
          <p:cNvSpPr/>
          <p:nvPr/>
        </p:nvSpPr>
        <p:spPr>
          <a:xfrm>
            <a:off x="169985" y="2368378"/>
            <a:ext cx="2268000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Finance, strategy </a:t>
            </a:r>
          </a:p>
          <a:p>
            <a:pPr algn="ctr"/>
            <a:r>
              <a:rPr lang="en-US" sz="1200" kern="0" dirty="0"/>
              <a:t>and risk</a:t>
            </a:r>
            <a:endParaRPr lang="en-AU" sz="1200" b="1" kern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5F4BF-A800-C123-2724-25B7845F101E}"/>
              </a:ext>
            </a:extLst>
          </p:cNvPr>
          <p:cNvSpPr/>
          <p:nvPr/>
        </p:nvSpPr>
        <p:spPr>
          <a:xfrm>
            <a:off x="7320464" y="2368378"/>
            <a:ext cx="4659504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Regulatory </a:t>
            </a:r>
          </a:p>
          <a:p>
            <a:pPr algn="ctr"/>
            <a:r>
              <a:rPr lang="en-US" sz="1200" kern="0" dirty="0"/>
              <a:t>operations</a:t>
            </a:r>
            <a:endParaRPr lang="en-AU" sz="1200" b="1" kern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FEA036-F81E-DB12-78F6-F55F6C05B7F7}"/>
              </a:ext>
            </a:extLst>
          </p:cNvPr>
          <p:cNvSpPr/>
          <p:nvPr/>
        </p:nvSpPr>
        <p:spPr>
          <a:xfrm>
            <a:off x="2610709" y="3701285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Strategic communications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2E25CD-3516-BA0D-EC23-CF1B0503C782}"/>
              </a:ext>
            </a:extLst>
          </p:cNvPr>
          <p:cNvSpPr/>
          <p:nvPr/>
        </p:nvSpPr>
        <p:spPr>
          <a:xfrm>
            <a:off x="2610709" y="4338442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Customer and stakeholder engagement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600233-A789-F4E8-6DC6-57653A7217F7}"/>
              </a:ext>
            </a:extLst>
          </p:cNvPr>
          <p:cNvSpPr/>
          <p:nvPr/>
        </p:nvSpPr>
        <p:spPr>
          <a:xfrm>
            <a:off x="2610709" y="3076011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People experience </a:t>
            </a:r>
          </a:p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and human resources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B5F4BF-A800-C123-2724-25B7845F101E}"/>
              </a:ext>
            </a:extLst>
          </p:cNvPr>
          <p:cNvSpPr/>
          <p:nvPr/>
        </p:nvSpPr>
        <p:spPr>
          <a:xfrm>
            <a:off x="2610709" y="4961253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Customer hub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B5BFD4-BA9E-B90B-2EB6-F9E0A75F682D}"/>
              </a:ext>
            </a:extLst>
          </p:cNvPr>
          <p:cNvSpPr/>
          <p:nvPr/>
        </p:nvSpPr>
        <p:spPr>
          <a:xfrm>
            <a:off x="9708959" y="3076011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Renewable energy safety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30950C-C649-07EF-616C-FC198D6218FA}"/>
              </a:ext>
            </a:extLst>
          </p:cNvPr>
          <p:cNvSpPr/>
          <p:nvPr/>
        </p:nvSpPr>
        <p:spPr>
          <a:xfrm>
            <a:off x="9708959" y="3701286"/>
            <a:ext cx="2160000" cy="539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Electricity network safety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0C0DAF-25E8-8C2E-1B66-6EF613A87042}"/>
              </a:ext>
            </a:extLst>
          </p:cNvPr>
          <p:cNvSpPr/>
          <p:nvPr/>
        </p:nvSpPr>
        <p:spPr>
          <a:xfrm>
            <a:off x="9708959" y="4333207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Electrical installation safety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BB2AD5-01A1-470B-A774-483F897ECDFF}"/>
              </a:ext>
            </a:extLst>
          </p:cNvPr>
          <p:cNvSpPr/>
          <p:nvPr/>
        </p:nvSpPr>
        <p:spPr>
          <a:xfrm>
            <a:off x="7446358" y="3076011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Gas and pipeline </a:t>
            </a:r>
          </a:p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infrastructure safety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E81F454-8F52-EF2E-9E3C-5743EF296D87}"/>
              </a:ext>
            </a:extLst>
          </p:cNvPr>
          <p:cNvSpPr/>
          <p:nvPr/>
        </p:nvSpPr>
        <p:spPr>
          <a:xfrm>
            <a:off x="7446358" y="3701287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Infrastructure inspections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CE759CA-9DA5-8C9E-D277-22F1197BCBB0}"/>
              </a:ext>
            </a:extLst>
          </p:cNvPr>
          <p:cNvSpPr/>
          <p:nvPr/>
        </p:nvSpPr>
        <p:spPr>
          <a:xfrm>
            <a:off x="7446358" y="4326563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Gas installation and </a:t>
            </a:r>
          </a:p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equipment safety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8D2411-73F2-29A5-5FF3-694DF0C85E10}"/>
              </a:ext>
            </a:extLst>
          </p:cNvPr>
          <p:cNvSpPr/>
          <p:nvPr/>
        </p:nvSpPr>
        <p:spPr>
          <a:xfrm>
            <a:off x="217359" y="3701285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Strategy and risk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AFEA036-F81E-DB12-78F6-F55F6C05B7F7}"/>
              </a:ext>
            </a:extLst>
          </p:cNvPr>
          <p:cNvSpPr/>
          <p:nvPr/>
        </p:nvSpPr>
        <p:spPr>
          <a:xfrm>
            <a:off x="223985" y="3076011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Finance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A82DF59-6DF7-9BCF-DF34-E57E871A4B13}"/>
              </a:ext>
            </a:extLst>
          </p:cNvPr>
          <p:cNvSpPr/>
          <p:nvPr/>
        </p:nvSpPr>
        <p:spPr>
          <a:xfrm>
            <a:off x="210399" y="5608676"/>
            <a:ext cx="2160000" cy="51575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Information technology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2E25CD-3516-BA0D-EC23-CF1B0503C782}"/>
              </a:ext>
            </a:extLst>
          </p:cNvPr>
          <p:cNvSpPr/>
          <p:nvPr/>
        </p:nvSpPr>
        <p:spPr>
          <a:xfrm>
            <a:off x="210399" y="4351296"/>
            <a:ext cx="2160000" cy="52714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Data and regulatory </a:t>
            </a:r>
          </a:p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intelligence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E60897F-F68F-DB76-E0DD-FC8F82C6E894}"/>
              </a:ext>
            </a:extLst>
          </p:cNvPr>
          <p:cNvSpPr/>
          <p:nvPr/>
        </p:nvSpPr>
        <p:spPr>
          <a:xfrm>
            <a:off x="210399" y="4985865"/>
            <a:ext cx="2160000" cy="51538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Strategic change delivery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AFEA036-F81E-DB12-78F6-F55F6C05B7F7}"/>
              </a:ext>
            </a:extLst>
          </p:cNvPr>
          <p:cNvSpPr/>
          <p:nvPr/>
        </p:nvSpPr>
        <p:spPr>
          <a:xfrm>
            <a:off x="4992217" y="3701285"/>
            <a:ext cx="2160000" cy="539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Regulatory policy </a:t>
            </a:r>
          </a:p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and legislation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02E25CD-3516-BA0D-EC23-CF1B0503C782}"/>
              </a:ext>
            </a:extLst>
          </p:cNvPr>
          <p:cNvSpPr/>
          <p:nvPr/>
        </p:nvSpPr>
        <p:spPr>
          <a:xfrm>
            <a:off x="4992217" y="3076011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AU" sz="1200" kern="0" dirty="0">
                <a:solidFill>
                  <a:schemeClr val="tx1">
                    <a:lumMod val="50000"/>
                  </a:schemeClr>
                </a:solidFill>
              </a:rPr>
              <a:t>Legal, prosecutions and procurement</a:t>
            </a:r>
            <a:endParaRPr lang="en-US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1FB7C6-2395-AA76-56CB-523FDBB9E793}"/>
              </a:ext>
            </a:extLst>
          </p:cNvPr>
          <p:cNvSpPr/>
          <p:nvPr/>
        </p:nvSpPr>
        <p:spPr>
          <a:xfrm>
            <a:off x="1958089" y="583217"/>
            <a:ext cx="2709333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Commissioner</a:t>
            </a:r>
            <a:endParaRPr lang="en-AU" sz="1200" b="1" kern="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D1FB7C6-2395-AA76-56CB-523FDBB9E793}"/>
              </a:ext>
            </a:extLst>
          </p:cNvPr>
          <p:cNvSpPr/>
          <p:nvPr/>
        </p:nvSpPr>
        <p:spPr>
          <a:xfrm>
            <a:off x="4736436" y="583217"/>
            <a:ext cx="2709333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Commissioner and chairperson</a:t>
            </a:r>
            <a:endParaRPr lang="en-AU" sz="1200" b="1" kern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D1FB7C6-2395-AA76-56CB-523FDBB9E793}"/>
              </a:ext>
            </a:extLst>
          </p:cNvPr>
          <p:cNvSpPr/>
          <p:nvPr/>
        </p:nvSpPr>
        <p:spPr>
          <a:xfrm>
            <a:off x="7514783" y="583217"/>
            <a:ext cx="2709333" cy="61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kern="0" dirty="0"/>
              <a:t>Deputy chairperson</a:t>
            </a:r>
            <a:endParaRPr lang="en-AU" sz="1200" b="1" kern="0" dirty="0"/>
          </a:p>
        </p:txBody>
      </p:sp>
      <p:sp>
        <p:nvSpPr>
          <p:cNvPr id="34" name="Rectangle 33"/>
          <p:cNvSpPr/>
          <p:nvPr/>
        </p:nvSpPr>
        <p:spPr>
          <a:xfrm>
            <a:off x="1531620" y="261609"/>
            <a:ext cx="9044940" cy="1186829"/>
          </a:xfrm>
          <a:prstGeom prst="rect">
            <a:avLst/>
          </a:prstGeom>
          <a:noFill/>
          <a:ln>
            <a:solidFill>
              <a:schemeClr val="tx2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TextBox 32"/>
          <p:cNvSpPr txBox="1"/>
          <p:nvPr/>
        </p:nvSpPr>
        <p:spPr>
          <a:xfrm>
            <a:off x="4615020" y="134039"/>
            <a:ext cx="295216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tx2"/>
                </a:solidFill>
              </a:rPr>
              <a:t>Victorian Energy Safety Commission</a:t>
            </a:r>
            <a:endParaRPr lang="en-AU" sz="1200">
              <a:solidFill>
                <a:schemeClr val="tx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29A49CB-E40A-76D4-7780-56DDD3882C82}"/>
              </a:ext>
            </a:extLst>
          </p:cNvPr>
          <p:cNvSpPr/>
          <p:nvPr/>
        </p:nvSpPr>
        <p:spPr>
          <a:xfrm>
            <a:off x="7445769" y="4961255"/>
            <a:ext cx="2160000" cy="53999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Corrosion protection</a:t>
            </a:r>
            <a:endParaRPr lang="en-AU" sz="1200" kern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73F9C86-255B-8B2A-3494-D937788D9F3A}"/>
              </a:ext>
            </a:extLst>
          </p:cNvPr>
          <p:cNvSpPr/>
          <p:nvPr/>
        </p:nvSpPr>
        <p:spPr>
          <a:xfrm>
            <a:off x="4992217" y="4331901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Investigations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C2918A4-78A3-D092-B90F-5CF2B28FA7CC}"/>
              </a:ext>
            </a:extLst>
          </p:cNvPr>
          <p:cNvSpPr/>
          <p:nvPr/>
        </p:nvSpPr>
        <p:spPr>
          <a:xfrm>
            <a:off x="2610709" y="5584433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Industry education </a:t>
            </a:r>
          </a:p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and guidance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B3EEDD-B422-CD52-D770-F5D4D85480E0}"/>
              </a:ext>
            </a:extLst>
          </p:cNvPr>
          <p:cNvSpPr/>
          <p:nvPr/>
        </p:nvSpPr>
        <p:spPr>
          <a:xfrm>
            <a:off x="4992217" y="4973559"/>
            <a:ext cx="2160000" cy="540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/>
          <a:lstStyle/>
          <a:p>
            <a:pPr algn="ctr"/>
            <a:r>
              <a:rPr lang="en-US" sz="1200" kern="0" dirty="0">
                <a:solidFill>
                  <a:schemeClr val="tx1">
                    <a:lumMod val="50000"/>
                  </a:schemeClr>
                </a:solidFill>
              </a:rPr>
              <a:t>Commission secretary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263837-76EF-7A0A-686F-3DC2BCD20FA1}"/>
              </a:ext>
            </a:extLst>
          </p:cNvPr>
          <p:cNvSpPr txBox="1"/>
          <p:nvPr/>
        </p:nvSpPr>
        <p:spPr>
          <a:xfrm>
            <a:off x="169985" y="6523906"/>
            <a:ext cx="763717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Energy Safe Victoria - </a:t>
            </a:r>
            <a:r>
              <a:rPr lang="en-US" sz="700" dirty="0" err="1"/>
              <a:t>Organisational</a:t>
            </a:r>
            <a:r>
              <a:rPr lang="en-US" sz="700" dirty="0"/>
              <a:t> functions by division chart 2025</a:t>
            </a:r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3121801842"/>
      </p:ext>
    </p:extLst>
  </p:cSld>
  <p:clrMapOvr>
    <a:masterClrMapping/>
  </p:clrMapOvr>
</p:sld>
</file>

<file path=ppt/theme/theme1.xml><?xml version="1.0" encoding="utf-8"?>
<a:theme xmlns:a="http://schemas.openxmlformats.org/drawingml/2006/main" name="ESV Main PowerPoint Navy Widescreen">
  <a:themeElements>
    <a:clrScheme name="Energy Safe Victoria">
      <a:dk1>
        <a:srgbClr val="53565A"/>
      </a:dk1>
      <a:lt1>
        <a:sysClr val="window" lastClr="FFFFFF"/>
      </a:lt1>
      <a:dk2>
        <a:srgbClr val="00007F"/>
      </a:dk2>
      <a:lt2>
        <a:srgbClr val="FFFFFF"/>
      </a:lt2>
      <a:accent1>
        <a:srgbClr val="1269AB"/>
      </a:accent1>
      <a:accent2>
        <a:srgbClr val="F26924"/>
      </a:accent2>
      <a:accent3>
        <a:srgbClr val="96CA4F"/>
      </a:accent3>
      <a:accent4>
        <a:srgbClr val="00A3D8"/>
      </a:accent4>
      <a:accent5>
        <a:srgbClr val="D50032"/>
      </a:accent5>
      <a:accent6>
        <a:srgbClr val="65C5B4"/>
      </a:accent6>
      <a:hlink>
        <a:srgbClr val="1269AB"/>
      </a:hlink>
      <a:folHlink>
        <a:srgbClr val="53565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in PowerPoint Navy Widescreen.potx" id="{FE7C5284-3BC4-4CBD-A2E3-0B41C320FB4E}" vid="{1E8C144A-F895-480A-A216-7C1491D8EF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owner xmlns="f75fc307-658d-47eb-8dc1-4d043bca244e" xsi:nil="true"/>
    <TaxCatchAll xmlns="98f0b2fd-307a-4ede-be2e-7fdfe2e6ae8f" xsi:nil="true"/>
    <lcf76f155ced4ddcb4097134ff3c332f xmlns="f75fc307-658d-47eb-8dc1-4d043bca244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5882A26E39AE4DBA2DC99B65E97A95" ma:contentTypeVersion="17" ma:contentTypeDescription="Create a new document." ma:contentTypeScope="" ma:versionID="181ee671dd476be69f2468b48849d575">
  <xsd:schema xmlns:xsd="http://www.w3.org/2001/XMLSchema" xmlns:xs="http://www.w3.org/2001/XMLSchema" xmlns:p="http://schemas.microsoft.com/office/2006/metadata/properties" xmlns:ns2="98f0b2fd-307a-4ede-be2e-7fdfe2e6ae8f" xmlns:ns3="f75fc307-658d-47eb-8dc1-4d043bca244e" targetNamespace="http://schemas.microsoft.com/office/2006/metadata/properties" ma:root="true" ma:fieldsID="e40c5269c33b3b4bb23ff4a75569d29c" ns2:_="" ns3:_="">
    <xsd:import namespace="98f0b2fd-307a-4ede-be2e-7fdfe2e6ae8f"/>
    <xsd:import namespace="f75fc307-658d-47eb-8dc1-4d043bca244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Folderowne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0b2fd-307a-4ede-be2e-7fdfe2e6ae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52945fc-df00-416c-a647-85461868ae28}" ma:internalName="TaxCatchAll" ma:showField="CatchAllData" ma:web="98f0b2fd-307a-4ede-be2e-7fdfe2e6ae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5fc307-658d-47eb-8dc1-4d043bca2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6258cd5-d986-4cf5-9245-5d9a65343d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Folderowner" ma:index="20" nillable="true" ma:displayName="Folder owner" ma:format="Dropdown" ma:internalName="Folderowner">
      <xsd:simpleType>
        <xsd:restriction base="dms:Text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8E419E-5EE7-475E-A555-CB58BB653E01}">
  <ds:schemaRefs>
    <ds:schemaRef ds:uri="http://schemas.microsoft.com/office/2006/documentManagement/types"/>
    <ds:schemaRef ds:uri="cad5f5c2-72e7-4702-aed7-2ed1bdeb6f9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5413dd6d-cde6-4ead-91ef-bae92923bb0f"/>
    <ds:schemaRef ds:uri="http://schemas.microsoft.com/office/2006/metadata/properties"/>
    <ds:schemaRef ds:uri="http://www.w3.org/XML/1998/namespace"/>
    <ds:schemaRef ds:uri="f75fc307-658d-47eb-8dc1-4d043bca244e"/>
    <ds:schemaRef ds:uri="98f0b2fd-307a-4ede-be2e-7fdfe2e6ae8f"/>
  </ds:schemaRefs>
</ds:datastoreItem>
</file>

<file path=customXml/itemProps2.xml><?xml version="1.0" encoding="utf-8"?>
<ds:datastoreItem xmlns:ds="http://schemas.openxmlformats.org/officeDocument/2006/customXml" ds:itemID="{FD4C64DE-7961-49D4-8B43-3751942A0E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f0b2fd-307a-4ede-be2e-7fdfe2e6ae8f"/>
    <ds:schemaRef ds:uri="f75fc307-658d-47eb-8dc1-4d043bca24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019B10-8B97-451F-87C7-8CB6E842C7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Main PowerPoint Navy Widescreen</Template>
  <TotalTime>489</TotalTime>
  <Words>108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ESV Main PowerPoint Navy Widescreen</vt:lpstr>
      <vt:lpstr>PowerPoint Presentation</vt:lpstr>
    </vt:vector>
  </TitlesOfParts>
  <Company>Energy Safe Victoria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Evenden</dc:creator>
  <cp:lastModifiedBy>Janice Williams</cp:lastModifiedBy>
  <cp:revision>12</cp:revision>
  <dcterms:created xsi:type="dcterms:W3CDTF">2022-05-23T04:59:41Z</dcterms:created>
  <dcterms:modified xsi:type="dcterms:W3CDTF">2025-02-12T06:27:37Z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0x010100835882A26E39AE4DBA2DC99B65E97A95</vt:lpwstr>
  </property>
</Properties>
</file>